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65" r:id="rId3"/>
    <p:sldId id="267" r:id="rId4"/>
    <p:sldId id="279" r:id="rId5"/>
    <p:sldId id="280" r:id="rId6"/>
    <p:sldId id="281" r:id="rId7"/>
    <p:sldId id="282" r:id="rId8"/>
    <p:sldId id="284" r:id="rId9"/>
    <p:sldId id="283" r:id="rId10"/>
    <p:sldId id="269" r:id="rId11"/>
    <p:sldId id="266" r:id="rId12"/>
    <p:sldId id="271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59" d="100"/>
          <a:sy n="59" d="100"/>
        </p:scale>
        <p:origin x="96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61ABB5-648D-42D1-ABD0-E70E6935C7DC}" type="datetimeFigureOut">
              <a:rPr lang="en-US" smtClean="0"/>
              <a:t>12/16/2024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B96FA1-F6DA-4334-9A50-5A7E74B0A4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1913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Viktor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B96FA1-F6DA-4334-9A50-5A7E74B0A45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3354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Micah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B96FA1-F6DA-4334-9A50-5A7E74B0A45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2864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Jacob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B96FA1-F6DA-4334-9A50-5A7E74B0A45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7161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Jacob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B96FA1-F6DA-4334-9A50-5A7E74B0A45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120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Viktor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B96FA1-F6DA-4334-9A50-5A7E74B0A45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1552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Viktor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B96FA1-F6DA-4334-9A50-5A7E74B0A45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2218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Joseph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B96FA1-F6DA-4334-9A50-5A7E74B0A45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322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7136A3-E12C-6273-7FC0-D03FF14981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F57D4E4-EEA8-B0B1-46F2-C40B3565D01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8E8E9F3-7626-D192-DC55-518F793A77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Joseph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8F05A9-6F2C-5C12-C69E-020BB8ABA88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B96FA1-F6DA-4334-9A50-5A7E74B0A45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1602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EAE7BA-4B14-98D9-12AF-42EDEEE259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AA5C47C-A1F9-ECFE-1E39-97A7B76FC6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8A86B23-E397-30E1-20F5-0698E3B37C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Joseph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19C152-56F5-74BF-C8E7-6689BBC6A52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B96FA1-F6DA-4334-9A50-5A7E74B0A45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1124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B2F3EA-162A-B139-A5BA-B94DFA566F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1CFE299-BB65-9FA7-D9CC-CFFB9E6CAA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845F803-2176-1DF5-4CDE-58C0344680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Micah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DC64E4-98D9-EEFA-24CF-D6249B5A035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B96FA1-F6DA-4334-9A50-5A7E74B0A45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7171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AC4610-9387-AE90-CFC2-7B26CE2D99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9F99A68-0C4C-6D57-49F7-A5D68182695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1CA1C11-E634-BFDC-87E7-418783A980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Micah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C6BDB7-C6FF-E4FB-6044-B9B402077A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B96FA1-F6DA-4334-9A50-5A7E74B0A45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7216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04AFA5-647A-DB9C-A683-8E86C7895D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83BD209-649B-8502-75AB-66B4796F149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0D7743E-BC94-06D6-B5E0-BCB3BE655D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Micah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543358-F8E9-9832-DF7C-81AF4E8D9C6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B96FA1-F6DA-4334-9A50-5A7E74B0A45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7983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3890C7-B8C3-42EA-370D-E3738314A9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42926E-4158-E40F-06F0-808AF27DB4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4DBCAE-9FE7-BC77-BF5C-78C6A3961A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71150-661D-4E67-A26E-AFD2DF0035C4}" type="datetimeFigureOut">
              <a:rPr lang="en-US" smtClean="0"/>
              <a:t>12/16/2024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5B1307-CF87-64F0-10AA-21107CC0C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02412-FEDD-C58E-B311-0E76820D3E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81EA08-59D2-4C7B-BE45-C5239DCAA2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7639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E7CF4-BB21-06E7-EAE0-6042237CF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12D7042-27BC-8BA0-1FAB-55104FD588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B46D71-7DEF-1B8E-742C-9CA7F03DB3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71150-661D-4E67-A26E-AFD2DF0035C4}" type="datetimeFigureOut">
              <a:rPr lang="en-US" smtClean="0"/>
              <a:t>12/16/2024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5B83F4-8723-8D4C-F599-31CEBAA96D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1587AD-B676-52DC-90D9-2FB9A939AD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81EA08-59D2-4C7B-BE45-C5239DCAA2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259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6127957-E408-BA46-6F8A-1AF7E10078E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6BA8CEF-AD13-A346-BC44-FF0DC8A57D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BCE35E-E9EA-887E-E7A6-9230C22BFF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71150-661D-4E67-A26E-AFD2DF0035C4}" type="datetimeFigureOut">
              <a:rPr lang="en-US" smtClean="0"/>
              <a:t>12/16/2024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632804-2223-9447-BEA0-64DF89299F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C9BDCF-9176-17E1-6343-B113D9E376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81EA08-59D2-4C7B-BE45-C5239DCAA2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6232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4CD7D-06AA-36A8-963C-5FBAE941C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31CAA8-FE7E-80F2-3BBA-B928FA38AF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397994-B253-FBF9-E7C0-AEC3761B81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71150-661D-4E67-A26E-AFD2DF0035C4}" type="datetimeFigureOut">
              <a:rPr lang="en-US" smtClean="0"/>
              <a:t>12/16/2024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64C6BE-75F6-BDDD-B92B-826B287C7E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275041-CD70-2968-8776-81237D7861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81EA08-59D2-4C7B-BE45-C5239DCAA2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2697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98C901-C158-CD15-498B-897AEA271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ED6DE7-5394-CA80-50FC-6350792F08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E019E3-35F3-9457-D231-46CCDB19DF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71150-661D-4E67-A26E-AFD2DF0035C4}" type="datetimeFigureOut">
              <a:rPr lang="en-US" smtClean="0"/>
              <a:t>12/16/2024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8A6E84-034E-D7B9-028E-793CBAE625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2E2538-3681-156D-DE13-466DAA1B0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81EA08-59D2-4C7B-BE45-C5239DCAA2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9639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502F2A-675C-0891-1621-C7398DDE87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21E9A3-347A-6833-92B1-1EE9A861E8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4B4705-0476-7E77-BDFE-408BF56433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418960-BA31-152E-39E4-6D1973E991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71150-661D-4E67-A26E-AFD2DF0035C4}" type="datetimeFigureOut">
              <a:rPr lang="en-US" smtClean="0"/>
              <a:t>12/16/2024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BE5291-0D9C-F454-73C5-62BCEB1690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F880BF-E5AE-30A0-DCD0-85C060A554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81EA08-59D2-4C7B-BE45-C5239DCAA2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2148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4EA75-EE1D-D7FC-56E3-69740934CE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1FA178-C80A-010D-CFEA-C7B8F041D2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68C616-419C-7079-656A-3C4CBFC46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57B19DA-F54A-878F-4E62-D151410F257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0D32F63-1B7F-610E-1417-74F102303B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87D92A1-D8B1-4114-B1B4-6F4E77CFC0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71150-661D-4E67-A26E-AFD2DF0035C4}" type="datetimeFigureOut">
              <a:rPr lang="en-US" smtClean="0"/>
              <a:t>12/16/2024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0694455-FCB6-7A74-1E69-6969601B6C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0FC05B1-18FD-7B5A-AC6F-8AEFA48E10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81EA08-59D2-4C7B-BE45-C5239DCAA2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205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6C8929-3592-BFD1-C4ED-27FF108C93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CEA3C7-AFD6-4AC7-93CD-01CD99B70A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71150-661D-4E67-A26E-AFD2DF0035C4}" type="datetimeFigureOut">
              <a:rPr lang="en-US" smtClean="0"/>
              <a:t>12/16/2024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F88D81-2E39-6116-ACB2-E90933476B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8B7AB5-9FE0-581B-B0DB-5C7CB20A1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81EA08-59D2-4C7B-BE45-C5239DCAA2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0042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F24710-590A-2449-2DEC-9F51855744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71150-661D-4E67-A26E-AFD2DF0035C4}" type="datetimeFigureOut">
              <a:rPr lang="en-US" smtClean="0"/>
              <a:t>12/16/2024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9EB485-E3C7-2FEB-EEB9-255B1FE4F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57D062-19C4-D4FA-4B37-C55154E5A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81EA08-59D2-4C7B-BE45-C5239DCAA2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6570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F7B64B-CE14-13DD-7E2B-EAB7423ED6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7929CD-1098-1253-18C5-27D5C295D0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AA8F90-938F-0257-130D-63B8814565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5B6FEB-6E05-8A5C-FD96-42D9CE4BDF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71150-661D-4E67-A26E-AFD2DF0035C4}" type="datetimeFigureOut">
              <a:rPr lang="en-US" smtClean="0"/>
              <a:t>12/16/2024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D9752D-B877-1C5C-127A-18509B459E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7BC9CC-0D5F-362C-1FC2-4573B5E4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81EA08-59D2-4C7B-BE45-C5239DCAA2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5999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34ADB-90A9-74F4-3289-011B191D3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669DAD6-A3E6-59F5-DF3A-ABA5D26E4B0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A9A58E-19B4-56E5-145F-ABD04027CD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54CC5B-EE07-35BA-90E9-A37AED3843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71150-661D-4E67-A26E-AFD2DF0035C4}" type="datetimeFigureOut">
              <a:rPr lang="en-US" smtClean="0"/>
              <a:t>12/16/2024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7D476E-9512-D6BA-73D0-C9502F85F7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56F2ED-3FF1-95A7-359D-C5E2ECAD23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81EA08-59D2-4C7B-BE45-C5239DCAA2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1346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DEE43F3-2A3D-C848-4DAC-2A3B52BFC8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5C7A0D-84C4-1C77-E5B6-3E683B54CF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548251-AF85-F908-7C0D-CAF40380308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8571150-661D-4E67-A26E-AFD2DF0035C4}" type="datetimeFigureOut">
              <a:rPr lang="en-US" smtClean="0"/>
              <a:t>12/16/2024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45E8F3-A35B-D68A-E4EB-64CFB2A890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9335ED-B532-ADEB-FC29-E12000491C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481EA08-59D2-4C7B-BE45-C5239DCAA2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8852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sofifa.com/" TargetMode="External"/><Relationship Id="rId4" Type="http://schemas.openxmlformats.org/officeDocument/2006/relationships/hyperlink" Target="https://www.kaggle.com/datasets/mukeshmanral/fifa-data-for-eda-and-stats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 descr="Foosball Playing">
            <a:extLst>
              <a:ext uri="{FF2B5EF4-FFF2-40B4-BE49-F238E27FC236}">
                <a16:creationId xmlns:a16="http://schemas.microsoft.com/office/drawing/2014/main" id="{D01BFFA1-1B87-8581-3533-B4D655456E1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r="1" b="285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864F3B-050B-F511-329C-CEA531D717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6600" b="1" dirty="0">
                <a:ln w="22225">
                  <a:solidFill>
                    <a:sysClr val="windowText" lastClr="000000"/>
                  </a:solidFill>
                  <a:prstDash val="solid"/>
                </a:ln>
                <a:solidFill>
                  <a:schemeClr val="bg1"/>
                </a:solidFill>
              </a:rPr>
              <a:t>FIFA Statistics and </a:t>
            </a:r>
            <a:br>
              <a:rPr lang="en-US" sz="6600" b="1" dirty="0">
                <a:ln w="22225">
                  <a:solidFill>
                    <a:sysClr val="windowText" lastClr="000000"/>
                  </a:solidFill>
                  <a:prstDash val="solid"/>
                </a:ln>
                <a:solidFill>
                  <a:schemeClr val="bg1"/>
                </a:solidFill>
              </a:rPr>
            </a:br>
            <a:r>
              <a:rPr lang="en-US" sz="6600" b="1" dirty="0">
                <a:ln w="22225">
                  <a:solidFill>
                    <a:sysClr val="windowText" lastClr="000000"/>
                  </a:solidFill>
                  <a:prstDash val="solid"/>
                </a:ln>
                <a:solidFill>
                  <a:schemeClr val="bg1"/>
                </a:solidFill>
              </a:rPr>
              <a:t>Machine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9F20F0-8B8E-1548-3C64-4D3AA09B04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81074" y="52497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2800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</a:rPr>
              <a:t>Group Members: Jacob Woolley, Viktor Bondarenko, </a:t>
            </a:r>
            <a:br>
              <a:rPr lang="en-US" sz="2800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</a:rPr>
            </a:br>
            <a:r>
              <a:rPr lang="en-US" sz="2800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</a:rPr>
              <a:t>Joseph Kennedy, Micah Korinek</a:t>
            </a:r>
          </a:p>
        </p:txBody>
      </p:sp>
    </p:spTree>
    <p:extLst>
      <p:ext uri="{BB962C8B-B14F-4D97-AF65-F5344CB8AC3E}">
        <p14:creationId xmlns:p14="http://schemas.microsoft.com/office/powerpoint/2010/main" val="868761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3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93DBEE2-16A0-0BD6-7011-09B469D9AF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052ADA-2D1F-C9D9-7B91-979C77F8D90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20689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DA8377-249D-BD3E-5F36-C043D910E0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>
            <a:normAutofit/>
          </a:bodyPr>
          <a:lstStyle/>
          <a:p>
            <a:r>
              <a:rPr lang="en-US" b="1" dirty="0"/>
              <a:t>Cleaning the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C34F7F-48D0-B895-2CF7-2505DB3106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34201"/>
            <a:ext cx="3822189" cy="3742762"/>
          </a:xfrm>
        </p:spPr>
        <p:txBody>
          <a:bodyPr>
            <a:normAutofit fontScale="92500"/>
          </a:bodyPr>
          <a:lstStyle/>
          <a:p>
            <a:r>
              <a:rPr lang="en-US" sz="2400" dirty="0"/>
              <a:t>Removed players without club affiliations/wages</a:t>
            </a:r>
          </a:p>
          <a:p>
            <a:r>
              <a:rPr lang="en-US" sz="2400" dirty="0"/>
              <a:t>Quantified dominant foot</a:t>
            </a:r>
          </a:p>
          <a:p>
            <a:r>
              <a:rPr lang="en-US" sz="2400" dirty="0"/>
              <a:t>Removed non-numeric categories</a:t>
            </a:r>
          </a:p>
          <a:p>
            <a:pPr lvl="1"/>
            <a:r>
              <a:rPr lang="en-US" sz="2000"/>
              <a:t>One </a:t>
            </a:r>
            <a:r>
              <a:rPr lang="en-US" sz="2000" dirty="0"/>
              <a:t>hot encoding on position</a:t>
            </a:r>
          </a:p>
          <a:p>
            <a:r>
              <a:rPr lang="en-US" sz="2400" dirty="0"/>
              <a:t>Deleted days joined column</a:t>
            </a:r>
          </a:p>
          <a:p>
            <a:r>
              <a:rPr lang="en-US" sz="2400" dirty="0"/>
              <a:t>Removed goalkeepers and goalkeeping data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8511817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73CC94F-A2CB-ECF3-F73F-57A79DA82D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Foosball table close-up">
            <a:extLst>
              <a:ext uri="{FF2B5EF4-FFF2-40B4-BE49-F238E27FC236}">
                <a16:creationId xmlns:a16="http://schemas.microsoft.com/office/drawing/2014/main" id="{582B7D51-8523-8B6A-2817-2CFB18EB6FC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590" r="2293" b="-1"/>
          <a:stretch/>
        </p:blipFill>
        <p:spPr>
          <a:xfrm>
            <a:off x="-757084" y="10"/>
            <a:ext cx="9694607" cy="685799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4866C3-A689-57A5-BC18-60D324C512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1610" y="365125"/>
            <a:ext cx="3822189" cy="1899912"/>
          </a:xfrm>
        </p:spPr>
        <p:txBody>
          <a:bodyPr>
            <a:normAutofit/>
          </a:bodyPr>
          <a:lstStyle/>
          <a:p>
            <a:r>
              <a:rPr lang="en-US" sz="4000" b="1" dirty="0"/>
              <a:t>Model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72B96E-B09D-9A62-F1F2-7176522360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1610" y="2434201"/>
            <a:ext cx="3822189" cy="3742762"/>
          </a:xfrm>
        </p:spPr>
        <p:txBody>
          <a:bodyPr>
            <a:normAutofit/>
          </a:bodyPr>
          <a:lstStyle/>
          <a:p>
            <a:r>
              <a:rPr lang="en-US" sz="2400" dirty="0"/>
              <a:t>80/20 Training-Testing ratio</a:t>
            </a:r>
          </a:p>
          <a:p>
            <a:r>
              <a:rPr lang="en-US" sz="2400" dirty="0"/>
              <a:t>Linear, K Nearest Neighbor, SVC: weak</a:t>
            </a:r>
          </a:p>
          <a:p>
            <a:r>
              <a:rPr lang="en-US" sz="2400" dirty="0"/>
              <a:t>Neural Network: inconsistent</a:t>
            </a:r>
          </a:p>
          <a:p>
            <a:r>
              <a:rPr lang="en-US" sz="2400" dirty="0"/>
              <a:t>Random Forest, XGBoost: strong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FE049364-921E-2F92-9FB0-D00E9D21374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32499600"/>
              </p:ext>
            </p:extLst>
          </p:nvPr>
        </p:nvGraphicFramePr>
        <p:xfrm>
          <a:off x="980410" y="624840"/>
          <a:ext cx="4761629" cy="5608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1867703962"/>
                    </a:ext>
                  </a:extLst>
                </a:gridCol>
                <a:gridCol w="2132729">
                  <a:extLst>
                    <a:ext uri="{9D8B030D-6E8A-4147-A177-3AD203B41FA5}">
                      <a16:colId xmlns:a16="http://schemas.microsoft.com/office/drawing/2014/main" val="25360984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Model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R-squared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537501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Linear Regression</a:t>
                      </a:r>
                      <a:endParaRPr 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0.533</a:t>
                      </a:r>
                      <a:endParaRPr lang="en-US" sz="2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296155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Random Forest</a:t>
                      </a:r>
                      <a:endParaRPr 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0.804</a:t>
                      </a:r>
                      <a:endParaRPr lang="en-US" sz="2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408941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KNN 2</a:t>
                      </a:r>
                      <a:endParaRPr 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0.560</a:t>
                      </a:r>
                      <a:endParaRPr lang="en-US" sz="2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364100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KNN 5</a:t>
                      </a:r>
                      <a:endParaRPr 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0.568</a:t>
                      </a:r>
                      <a:endParaRPr lang="en-US" sz="2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404834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KNN 12</a:t>
                      </a:r>
                      <a:endParaRPr 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0.618</a:t>
                      </a:r>
                      <a:endParaRPr lang="en-US" sz="2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899596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SVC Linear</a:t>
                      </a:r>
                      <a:endParaRPr 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0.278</a:t>
                      </a:r>
                      <a:endParaRPr lang="en-US" sz="2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113901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SVC RBF</a:t>
                      </a:r>
                      <a:endParaRPr 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0.285</a:t>
                      </a:r>
                      <a:endParaRPr lang="en-US" sz="2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944592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XGBoost</a:t>
                      </a:r>
                      <a:endParaRPr 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0.810</a:t>
                      </a:r>
                      <a:endParaRPr lang="en-US" sz="2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930627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Neural Network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0.636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194825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255387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Football goal in the net">
            <a:extLst>
              <a:ext uri="{FF2B5EF4-FFF2-40B4-BE49-F238E27FC236}">
                <a16:creationId xmlns:a16="http://schemas.microsoft.com/office/drawing/2014/main" id="{9A65F645-809A-C65D-9E33-0170141B010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5882" b="-1"/>
          <a:stretch/>
        </p:blipFill>
        <p:spPr>
          <a:xfrm>
            <a:off x="449129" y="0"/>
            <a:ext cx="11739822" cy="685799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1F8731-7775-F65E-2251-C9832C0CB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>
            <a:normAutofit/>
          </a:bodyPr>
          <a:lstStyle/>
          <a:p>
            <a:r>
              <a:rPr lang="en-US" b="1" dirty="0"/>
              <a:t>Conclusions</a:t>
            </a:r>
            <a:endParaRPr lang="en-US" sz="40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13907F-3433-7A8D-E8BC-47C376E0EF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34201"/>
            <a:ext cx="3379839" cy="3742762"/>
          </a:xfrm>
        </p:spPr>
        <p:txBody>
          <a:bodyPr>
            <a:normAutofit/>
          </a:bodyPr>
          <a:lstStyle/>
          <a:p>
            <a:r>
              <a:rPr lang="en-US" sz="2400" dirty="0"/>
              <a:t>Preferred program: XGBoost</a:t>
            </a:r>
          </a:p>
          <a:p>
            <a:r>
              <a:rPr lang="en-US" sz="2400" dirty="0"/>
              <a:t>Potential improvements for future use</a:t>
            </a:r>
          </a:p>
          <a:p>
            <a:r>
              <a:rPr lang="en-US" sz="2400" dirty="0"/>
              <a:t>Machine learning in sports statistics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45520DF-360D-B8ED-2C0B-6EDC92BB959B}"/>
              </a:ext>
            </a:extLst>
          </p:cNvPr>
          <p:cNvSpPr txBox="1">
            <a:spLocks/>
          </p:cNvSpPr>
          <p:nvPr/>
        </p:nvSpPr>
        <p:spPr>
          <a:xfrm>
            <a:off x="7266039" y="989798"/>
            <a:ext cx="5062917" cy="40443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b="1" dirty="0"/>
              <a:t>Thanks </a:t>
            </a:r>
          </a:p>
          <a:p>
            <a:pPr algn="ctr"/>
            <a:r>
              <a:rPr lang="en-US" sz="5400" b="1" dirty="0"/>
              <a:t>for </a:t>
            </a:r>
          </a:p>
          <a:p>
            <a:pPr algn="ctr"/>
            <a:r>
              <a:rPr lang="en-US" sz="5400" b="1" dirty="0"/>
              <a:t>listening!</a:t>
            </a:r>
            <a:endParaRPr lang="en-US" sz="4800" b="1" dirty="0"/>
          </a:p>
        </p:txBody>
      </p:sp>
    </p:spTree>
    <p:extLst>
      <p:ext uri="{BB962C8B-B14F-4D97-AF65-F5344CB8AC3E}">
        <p14:creationId xmlns:p14="http://schemas.microsoft.com/office/powerpoint/2010/main" val="2993427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7454845-6A15-404E-AC2C-C88651E8E4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8" name="Rectangle 1037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E371CA9-2FA6-E581-DB13-BC28D23B2A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97" r="19551" b="-1"/>
          <a:stretch/>
        </p:blipFill>
        <p:spPr bwMode="auto">
          <a:xfrm>
            <a:off x="2522356" y="10"/>
            <a:ext cx="966964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0" name="Rectangle 1039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D6F06C-E997-1053-32A2-83649DA105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>
            <a:normAutofit/>
          </a:bodyPr>
          <a:lstStyle/>
          <a:p>
            <a:r>
              <a:rPr lang="en-US" b="1" dirty="0"/>
              <a:t>Data Source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B7E606-9C53-7275-0D26-C21E9F5DA9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49120"/>
            <a:ext cx="3822189" cy="4327843"/>
          </a:xfrm>
        </p:spPr>
        <p:txBody>
          <a:bodyPr>
            <a:normAutofit/>
          </a:bodyPr>
          <a:lstStyle/>
          <a:p>
            <a:r>
              <a:rPr lang="en-US" sz="2400" dirty="0"/>
              <a:t>Wanted to work with sports statistics</a:t>
            </a:r>
          </a:p>
          <a:p>
            <a:r>
              <a:rPr lang="en-US" sz="2400" dirty="0"/>
              <a:t>Difficult to find large enough datasets</a:t>
            </a:r>
          </a:p>
          <a:p>
            <a:r>
              <a:rPr lang="en-US" sz="2400" dirty="0"/>
              <a:t>Kaggle.com</a:t>
            </a:r>
            <a:br>
              <a:rPr lang="en-US" sz="2400" dirty="0"/>
            </a:br>
            <a:r>
              <a:rPr lang="en-US" sz="2400" dirty="0">
                <a:hlinkClick r:id="rId4"/>
              </a:rPr>
              <a:t>Sports Data Analysis</a:t>
            </a:r>
            <a:br>
              <a:rPr lang="en-US" sz="2400" dirty="0"/>
            </a:br>
            <a:r>
              <a:rPr lang="en-US" sz="2400" dirty="0"/>
              <a:t>Usability: 8.53</a:t>
            </a:r>
          </a:p>
          <a:p>
            <a:r>
              <a:rPr lang="en-US" sz="2400" dirty="0"/>
              <a:t>Originally from </a:t>
            </a:r>
            <a:r>
              <a:rPr lang="en-US" sz="2400" dirty="0">
                <a:hlinkClick r:id="rId5"/>
              </a:rPr>
              <a:t>sofifa.com</a:t>
            </a:r>
            <a:endParaRPr lang="en-US" sz="2400" dirty="0"/>
          </a:p>
          <a:p>
            <a:pPr lvl="1"/>
            <a:r>
              <a:rPr lang="en-US" dirty="0"/>
              <a:t>Companion to video game FIFA for data on choosing players</a:t>
            </a:r>
          </a:p>
        </p:txBody>
      </p:sp>
    </p:spTree>
    <p:extLst>
      <p:ext uri="{BB962C8B-B14F-4D97-AF65-F5344CB8AC3E}">
        <p14:creationId xmlns:p14="http://schemas.microsoft.com/office/powerpoint/2010/main" val="42182047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C42951D-B368-859B-4E43-3A08136178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Foosball soccer players">
            <a:extLst>
              <a:ext uri="{FF2B5EF4-FFF2-40B4-BE49-F238E27FC236}">
                <a16:creationId xmlns:a16="http://schemas.microsoft.com/office/drawing/2014/main" id="{F8491F0F-50FD-FFF9-A8CF-1D6BEB1433C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236"/>
          <a:stretch/>
        </p:blipFill>
        <p:spPr>
          <a:xfrm>
            <a:off x="-1203767" y="10"/>
            <a:ext cx="10185721" cy="685799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23F113-8B25-F831-D886-F564776814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1610" y="365125"/>
            <a:ext cx="3822189" cy="1899912"/>
          </a:xfrm>
        </p:spPr>
        <p:txBody>
          <a:bodyPr>
            <a:normAutofit/>
          </a:bodyPr>
          <a:lstStyle/>
          <a:p>
            <a:r>
              <a:rPr lang="en-US" b="1" dirty="0"/>
              <a:t>Our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C7C7DA-78D5-9B50-2930-0B1199BEFD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1610" y="2434201"/>
            <a:ext cx="3822189" cy="3742762"/>
          </a:xfrm>
        </p:spPr>
        <p:txBody>
          <a:bodyPr>
            <a:normAutofit fontScale="92500" lnSpcReduction="10000"/>
          </a:bodyPr>
          <a:lstStyle/>
          <a:p>
            <a:r>
              <a:rPr lang="en-US" sz="2600" dirty="0"/>
              <a:t>Around 18,000 players</a:t>
            </a:r>
          </a:p>
          <a:p>
            <a:r>
              <a:rPr lang="en-US" sz="2600" dirty="0"/>
              <a:t>Calculating for player wage</a:t>
            </a:r>
          </a:p>
          <a:p>
            <a:r>
              <a:rPr lang="en-US" sz="2600" dirty="0"/>
              <a:t>Basic statistics (age, height, weight, etc.)</a:t>
            </a:r>
          </a:p>
          <a:p>
            <a:r>
              <a:rPr lang="en-US" sz="2600" dirty="0"/>
              <a:t>34 soccer statistics for each player </a:t>
            </a:r>
            <a:br>
              <a:rPr lang="en-US" sz="2600" dirty="0"/>
            </a:br>
            <a:r>
              <a:rPr lang="en-US" sz="2600" dirty="0"/>
              <a:t>(dribbling, ball control, stamina, etc.)</a:t>
            </a:r>
          </a:p>
          <a:p>
            <a:pPr lvl="1"/>
            <a:r>
              <a:rPr lang="en-US" sz="2600" dirty="0"/>
              <a:t>Rated from 1 to 100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6571597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he corner kick area of the soccer field">
            <a:extLst>
              <a:ext uri="{FF2B5EF4-FFF2-40B4-BE49-F238E27FC236}">
                <a16:creationId xmlns:a16="http://schemas.microsoft.com/office/drawing/2014/main" id="{854A6B0F-6102-CA42-9851-1C32D56D175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rcRect l="5884" r="-1" b="-1"/>
          <a:stretch/>
        </p:blipFill>
        <p:spPr>
          <a:xfrm>
            <a:off x="0" y="10"/>
            <a:ext cx="12191998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9AA2FAE-DFB7-5F3B-59C8-04162CA134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7307"/>
            <a:ext cx="10515600" cy="1325563"/>
          </a:xfrm>
        </p:spPr>
        <p:txBody>
          <a:bodyPr/>
          <a:lstStyle/>
          <a:p>
            <a:r>
              <a:rPr lang="en-US" b="1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</a:rPr>
              <a:t>Sample Statistics: Lionel Messi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5768E5B3-CB32-97BC-15B5-968801CC7E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1" y="1151014"/>
            <a:ext cx="10515599" cy="5549679"/>
          </a:xfrm>
        </p:spPr>
      </p:pic>
      <p:pic>
        <p:nvPicPr>
          <p:cNvPr id="3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342C44F1-2DB4-D1ED-FE71-F6955F2775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252" t="46734" r="17001"/>
          <a:stretch/>
        </p:blipFill>
        <p:spPr>
          <a:xfrm>
            <a:off x="8601389" y="3657601"/>
            <a:ext cx="2401555" cy="2956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2059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166F1F-F62F-2614-D965-8990ED2891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he corner kick area of the soccer field">
            <a:extLst>
              <a:ext uri="{FF2B5EF4-FFF2-40B4-BE49-F238E27FC236}">
                <a16:creationId xmlns:a16="http://schemas.microsoft.com/office/drawing/2014/main" id="{609B4AED-60B8-389A-3F68-D3CF8F7C6AD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rcRect l="5884" r="-1" b="-1"/>
          <a:stretch/>
        </p:blipFill>
        <p:spPr>
          <a:xfrm>
            <a:off x="0" y="10"/>
            <a:ext cx="12191998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F5826B9-FB58-206C-D1F1-48D6E68084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7307"/>
            <a:ext cx="10515600" cy="1325563"/>
          </a:xfrm>
        </p:spPr>
        <p:txBody>
          <a:bodyPr/>
          <a:lstStyle/>
          <a:p>
            <a:r>
              <a:rPr lang="en-US" b="1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</a:rPr>
              <a:t>Heatmap of Player Nationalities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84F1FA-0BE4-D349-5FF9-66C1D8E42B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30C4DD5-0D1E-C485-24D4-2E114F16E018}"/>
              </a:ext>
            </a:extLst>
          </p:cNvPr>
          <p:cNvGrpSpPr/>
          <p:nvPr/>
        </p:nvGrpSpPr>
        <p:grpSpPr>
          <a:xfrm>
            <a:off x="603701" y="1270659"/>
            <a:ext cx="10984596" cy="5282541"/>
            <a:chOff x="683289" y="492369"/>
            <a:chExt cx="9641394" cy="4300696"/>
          </a:xfrm>
        </p:grpSpPr>
        <p:pic>
          <p:nvPicPr>
            <p:cNvPr id="8" name="Content Placeholder 4" descr="A map of the world&#10;&#10;Description automatically generated">
              <a:extLst>
                <a:ext uri="{FF2B5EF4-FFF2-40B4-BE49-F238E27FC236}">
                  <a16:creationId xmlns:a16="http://schemas.microsoft.com/office/drawing/2014/main" id="{F65C7094-581E-AA48-4A7B-599080C788AD}"/>
                </a:ext>
              </a:extLst>
            </p:cNvPr>
            <p:cNvPicPr>
              <a:picLocks noGrp="1" noChangeAspect="1"/>
            </p:cNvPicPr>
            <p:nvPr>
              <p:ph idx="1"/>
            </p:nvPr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04" t="9856" r="15317" b="4056"/>
            <a:stretch/>
          </p:blipFill>
          <p:spPr>
            <a:xfrm>
              <a:off x="683289" y="492369"/>
              <a:ext cx="9641394" cy="4300696"/>
            </a:xfrm>
          </p:spPr>
        </p:pic>
        <p:pic>
          <p:nvPicPr>
            <p:cNvPr id="9" name="Content Placeholder 4" descr="A map of the world&#10;&#10;Description automatically generated">
              <a:extLst>
                <a:ext uri="{FF2B5EF4-FFF2-40B4-BE49-F238E27FC236}">
                  <a16:creationId xmlns:a16="http://schemas.microsoft.com/office/drawing/2014/main" id="{17281575-3FE3-D88C-ED9C-76B98787AA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8807" t="564" b="88166"/>
            <a:stretch/>
          </p:blipFill>
          <p:spPr>
            <a:xfrm>
              <a:off x="763783" y="4000431"/>
              <a:ext cx="1921362" cy="79263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148070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BFF4E3-54AB-50EC-A510-B542C70278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he corner kick area of the soccer field">
            <a:extLst>
              <a:ext uri="{FF2B5EF4-FFF2-40B4-BE49-F238E27FC236}">
                <a16:creationId xmlns:a16="http://schemas.microsoft.com/office/drawing/2014/main" id="{15B7510B-FB91-F435-B813-31F302DAA1C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rcRect l="5884" r="-1" b="-1"/>
          <a:stretch/>
        </p:blipFill>
        <p:spPr>
          <a:xfrm>
            <a:off x="0" y="10"/>
            <a:ext cx="12191998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BFC8752-459C-F85B-6A06-C9405B358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7307"/>
            <a:ext cx="10515600" cy="1325563"/>
          </a:xfrm>
        </p:spPr>
        <p:txBody>
          <a:bodyPr/>
          <a:lstStyle/>
          <a:p>
            <a:r>
              <a:rPr lang="en-US" b="1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</a:rPr>
              <a:t>Top Paid Players by Nationality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88E386-6602-425B-9997-AF1EE01EA7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Content Placeholder 4" descr="A screenshot of a graph&#10;&#10;Description automatically generated">
            <a:extLst>
              <a:ext uri="{FF2B5EF4-FFF2-40B4-BE49-F238E27FC236}">
                <a16:creationId xmlns:a16="http://schemas.microsoft.com/office/drawing/2014/main" id="{375CC4EE-1906-D9D5-95D6-06F3ABBD1B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78" t="8909" r="11941" b="42656"/>
          <a:stretch/>
        </p:blipFill>
        <p:spPr>
          <a:xfrm>
            <a:off x="205595" y="1690688"/>
            <a:ext cx="11780809" cy="4334192"/>
          </a:xfrm>
          <a:prstGeom prst="rect">
            <a:avLst/>
          </a:prstGeom>
        </p:spPr>
      </p:pic>
      <p:pic>
        <p:nvPicPr>
          <p:cNvPr id="5" name="Content Placeholder 4" descr="A screenshot of a graph&#10;&#10;Description automatically generated">
            <a:extLst>
              <a:ext uri="{FF2B5EF4-FFF2-40B4-BE49-F238E27FC236}">
                <a16:creationId xmlns:a16="http://schemas.microsoft.com/office/drawing/2014/main" id="{26243030-F86D-AC74-8CB3-5829CDEF6D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898" t="4877" r="3172" b="72103"/>
          <a:stretch/>
        </p:blipFill>
        <p:spPr>
          <a:xfrm>
            <a:off x="10159826" y="2381458"/>
            <a:ext cx="1535617" cy="2785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2639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B891FC-C819-8230-6D9A-28F2EEE2AD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he corner kick area of the soccer field">
            <a:extLst>
              <a:ext uri="{FF2B5EF4-FFF2-40B4-BE49-F238E27FC236}">
                <a16:creationId xmlns:a16="http://schemas.microsoft.com/office/drawing/2014/main" id="{C55D0D95-BA31-EE90-20D2-A5748A5EB95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rcRect l="5884" r="-1" b="-1"/>
          <a:stretch/>
        </p:blipFill>
        <p:spPr>
          <a:xfrm>
            <a:off x="0" y="10"/>
            <a:ext cx="12191998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D9F05D-1EFD-F936-FC27-232F7F872E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7307"/>
            <a:ext cx="10515600" cy="1325563"/>
          </a:xfrm>
        </p:spPr>
        <p:txBody>
          <a:bodyPr/>
          <a:lstStyle/>
          <a:p>
            <a:r>
              <a:rPr lang="en-US" b="1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</a:rPr>
              <a:t>Sum of Stat Points vs Wage</a:t>
            </a:r>
          </a:p>
        </p:txBody>
      </p:sp>
      <p:pic>
        <p:nvPicPr>
          <p:cNvPr id="7" name="Content Placeholder 4" descr="A graph showing a number of dots&#10;&#10;Description automatically generated with medium confidence">
            <a:extLst>
              <a:ext uri="{FF2B5EF4-FFF2-40B4-BE49-F238E27FC236}">
                <a16:creationId xmlns:a16="http://schemas.microsoft.com/office/drawing/2014/main" id="{5E73ABC1-CC1A-4F33-64A7-C886CA1855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77"/>
          <a:stretch/>
        </p:blipFill>
        <p:spPr>
          <a:xfrm>
            <a:off x="670437" y="1640167"/>
            <a:ext cx="10855766" cy="4770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9057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39C67E-C341-F75A-4375-DFF23F0FDE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he corner kick area of the soccer field">
            <a:extLst>
              <a:ext uri="{FF2B5EF4-FFF2-40B4-BE49-F238E27FC236}">
                <a16:creationId xmlns:a16="http://schemas.microsoft.com/office/drawing/2014/main" id="{ED1F293B-492E-FB95-59B3-74F271F727D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rcRect l="5884" r="-1" b="-1"/>
          <a:stretch/>
        </p:blipFill>
        <p:spPr>
          <a:xfrm>
            <a:off x="0" y="10"/>
            <a:ext cx="12191998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FB8C41-F664-5784-878C-867E90F571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7307"/>
            <a:ext cx="10515600" cy="1325563"/>
          </a:xfrm>
        </p:spPr>
        <p:txBody>
          <a:bodyPr/>
          <a:lstStyle/>
          <a:p>
            <a:r>
              <a:rPr lang="en-US" b="1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</a:rPr>
              <a:t>Sum of Stat Points vs Wage </a:t>
            </a:r>
            <a:br>
              <a:rPr lang="en-US" b="1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</a:rPr>
            </a:br>
            <a:r>
              <a:rPr lang="en-US" sz="2800" b="1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</a:rPr>
              <a:t>(Goalkeepers in Orange)</a:t>
            </a:r>
            <a:endParaRPr lang="en-US" b="1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pic>
        <p:nvPicPr>
          <p:cNvPr id="8" name="Content Placeholder 4" descr="A graph of blue and orange dots&#10;&#10;Description automatically generated">
            <a:extLst>
              <a:ext uri="{FF2B5EF4-FFF2-40B4-BE49-F238E27FC236}">
                <a16:creationId xmlns:a16="http://schemas.microsoft.com/office/drawing/2014/main" id="{59C926C7-12C8-7D50-203F-2EE9D78269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77"/>
          <a:stretch/>
        </p:blipFill>
        <p:spPr>
          <a:xfrm>
            <a:off x="652892" y="1640167"/>
            <a:ext cx="10886216" cy="4770193"/>
          </a:xfrm>
        </p:spPr>
      </p:pic>
    </p:spTree>
    <p:extLst>
      <p:ext uri="{BB962C8B-B14F-4D97-AF65-F5344CB8AC3E}">
        <p14:creationId xmlns:p14="http://schemas.microsoft.com/office/powerpoint/2010/main" val="4205089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2EE8F8-7C42-79C3-9DE0-8983C76323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The corner kick area of the soccer field">
            <a:extLst>
              <a:ext uri="{FF2B5EF4-FFF2-40B4-BE49-F238E27FC236}">
                <a16:creationId xmlns:a16="http://schemas.microsoft.com/office/drawing/2014/main" id="{6DF8AC02-828A-758F-B6C9-D8A6BB87530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rcRect l="5884" r="-1" b="-1"/>
          <a:stretch/>
        </p:blipFill>
        <p:spPr>
          <a:xfrm>
            <a:off x="0" y="10"/>
            <a:ext cx="12191998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B0AF824-0A82-2ED6-E075-C1ACC5A849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0"/>
            <a:ext cx="8828548" cy="1899912"/>
          </a:xfrm>
        </p:spPr>
        <p:txBody>
          <a:bodyPr>
            <a:normAutofit/>
          </a:bodyPr>
          <a:lstStyle/>
          <a:p>
            <a:r>
              <a:rPr lang="en-US" b="1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</a:rPr>
              <a:t>Age vs Wage </a:t>
            </a:r>
            <a:r>
              <a:rPr kumimoji="0" lang="en-US" sz="2800" b="1" i="0" u="none" strike="noStrike" kern="1200" cap="none" spc="0" normalizeH="0" baseline="0" noProof="0" dirty="0">
                <a:ln>
                  <a:solidFill>
                    <a:sysClr val="windowText" lastClr="000000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Aptos Display" panose="02110004020202020204"/>
                <a:ea typeface="+mj-ea"/>
                <a:cs typeface="+mj-cs"/>
              </a:rPr>
              <a:t>(Goalkeepers in Orange)</a:t>
            </a:r>
            <a:endParaRPr lang="en-US" b="1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pic>
        <p:nvPicPr>
          <p:cNvPr id="6" name="Picture 5" descr="A graph with blue and orange dots&#10;&#10;Description automatically generated">
            <a:extLst>
              <a:ext uri="{FF2B5EF4-FFF2-40B4-BE49-F238E27FC236}">
                <a16:creationId xmlns:a16="http://schemas.microsoft.com/office/drawing/2014/main" id="{EC59F7B1-ECDF-0E4A-E7E8-442F22A673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23"/>
          <a:stretch/>
        </p:blipFill>
        <p:spPr>
          <a:xfrm>
            <a:off x="1544924" y="1498527"/>
            <a:ext cx="9346595" cy="5014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5883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655</TotalTime>
  <Words>268</Words>
  <Application>Microsoft Office PowerPoint</Application>
  <PresentationFormat>Widescreen</PresentationFormat>
  <Paragraphs>83</Paragraphs>
  <Slides>12</Slides>
  <Notes>12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Aptos</vt:lpstr>
      <vt:lpstr>Aptos Display</vt:lpstr>
      <vt:lpstr>Arial</vt:lpstr>
      <vt:lpstr>Office Theme</vt:lpstr>
      <vt:lpstr>FIFA Statistics and  Machine Learning</vt:lpstr>
      <vt:lpstr>Data Source</vt:lpstr>
      <vt:lpstr>Our Dataset</vt:lpstr>
      <vt:lpstr>Sample Statistics: Lionel Messi</vt:lpstr>
      <vt:lpstr>Heatmap of Player Nationalities</vt:lpstr>
      <vt:lpstr>Top Paid Players by Nationality </vt:lpstr>
      <vt:lpstr>Sum of Stat Points vs Wage</vt:lpstr>
      <vt:lpstr>Sum of Stat Points vs Wage  (Goalkeepers in Orange)</vt:lpstr>
      <vt:lpstr>Age vs Wage (Goalkeepers in Orange)</vt:lpstr>
      <vt:lpstr>Cleaning the Data</vt:lpstr>
      <vt:lpstr>Model Results</vt:lpstr>
      <vt:lpstr>Conclusions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Micah Korinek</dc:creator>
  <cp:lastModifiedBy>Micah Korinek</cp:lastModifiedBy>
  <cp:revision>7</cp:revision>
  <dcterms:created xsi:type="dcterms:W3CDTF">2024-12-12T22:15:13Z</dcterms:created>
  <dcterms:modified xsi:type="dcterms:W3CDTF">2024-12-17T03:04:07Z</dcterms:modified>
</cp:coreProperties>
</file>